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1" r:id="rId2"/>
    <p:sldId id="335" r:id="rId3"/>
    <p:sldId id="370" r:id="rId4"/>
    <p:sldId id="337" r:id="rId5"/>
    <p:sldId id="338" r:id="rId6"/>
    <p:sldId id="340" r:id="rId7"/>
    <p:sldId id="339" r:id="rId8"/>
    <p:sldId id="341" r:id="rId9"/>
    <p:sldId id="343" r:id="rId10"/>
    <p:sldId id="342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3" r:id="rId30"/>
    <p:sldId id="362" r:id="rId31"/>
    <p:sldId id="364" r:id="rId32"/>
    <p:sldId id="365" r:id="rId33"/>
    <p:sldId id="366" r:id="rId34"/>
    <p:sldId id="367" r:id="rId35"/>
    <p:sldId id="368" r:id="rId36"/>
    <p:sldId id="371" r:id="rId37"/>
    <p:sldId id="372" r:id="rId38"/>
    <p:sldId id="369" r:id="rId39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зимиренко Олексій Володими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7E0"/>
    <a:srgbClr val="D5DBE3"/>
    <a:srgbClr val="AAC1DA"/>
    <a:srgbClr val="9CBCDC"/>
    <a:srgbClr val="ACC4DC"/>
    <a:srgbClr val="97B3CD"/>
    <a:srgbClr val="C2CCD8"/>
    <a:srgbClr val="AF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31" autoAdjust="0"/>
    <p:restoredTop sz="92137" autoAdjust="0"/>
  </p:normalViewPr>
  <p:slideViewPr>
    <p:cSldViewPr snapToGrid="0">
      <p:cViewPr varScale="1">
        <p:scale>
          <a:sx n="68" d="100"/>
          <a:sy n="68" d="100"/>
        </p:scale>
        <p:origin x="4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131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ACC072-4C1F-42D9-B18F-E751D50959AA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31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998BB3-D2F2-4162-B585-F5C56E89A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032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574" y="0"/>
            <a:ext cx="2931031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3BB59-D37A-4051-A012-2F43D6FDD5AD}" type="datetimeFigureOut">
              <a:rPr lang="uk-UA"/>
              <a:pPr>
                <a:defRPr/>
              </a:pPr>
              <a:t>06.10.2022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4600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8" tIns="45799" rIns="91598" bIns="4579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83811"/>
            <a:ext cx="5408619" cy="3917463"/>
          </a:xfrm>
          <a:prstGeom prst="rect">
            <a:avLst/>
          </a:prstGeom>
        </p:spPr>
        <p:txBody>
          <a:bodyPr vert="horz" lIns="91598" tIns="45799" rIns="91598" bIns="4579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3"/>
            <a:ext cx="2931032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574" y="9443183"/>
            <a:ext cx="2931031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B06335-2488-4311-A2C2-D5481FB173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5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11" name="TextBox 13"/>
          <p:cNvSpPr txBox="1"/>
          <p:nvPr userDrawn="1"/>
        </p:nvSpPr>
        <p:spPr>
          <a:xfrm>
            <a:off x="314325" y="4924425"/>
            <a:ext cx="1571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>
                <a:latin typeface="+mn-lt"/>
              </a:rPr>
              <a:t>Контакти: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2FEB0C-E8FA-44DB-9B2F-4C74F771172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B5A1AC-34E8-4F2D-AD50-48BB8D9C644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6"/>
          <p:cNvCxnSpPr/>
          <p:nvPr userDrawn="1"/>
        </p:nvCxnSpPr>
        <p:spPr>
          <a:xfrm flipV="1">
            <a:off x="417513" y="1006475"/>
            <a:ext cx="6024562" cy="15875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u.org.ua/ua/content/activity/us_documents/The_choice_of_academic_disciplines_by_students_2020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mu.org.ua/ua/content/activity/us_document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*@nmu.on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*@nmu.org.ua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6213" y="496888"/>
            <a:ext cx="346551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Объект 14"/>
          <p:cNvSpPr txBox="1">
            <a:spLocks/>
          </p:cNvSpPr>
          <p:nvPr/>
        </p:nvSpPr>
        <p:spPr bwMode="auto">
          <a:xfrm>
            <a:off x="314325" y="285750"/>
            <a:ext cx="44640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dirty="0"/>
          </a:p>
        </p:txBody>
      </p:sp>
      <p:sp>
        <p:nvSpPr>
          <p:cNvPr id="10244" name="Заголовок 13"/>
          <p:cNvSpPr txBox="1">
            <a:spLocks/>
          </p:cNvSpPr>
          <p:nvPr/>
        </p:nvSpPr>
        <p:spPr bwMode="auto">
          <a:xfrm>
            <a:off x="314324" y="2049517"/>
            <a:ext cx="7789152" cy="21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uk-UA" sz="3200" b="1" dirty="0"/>
              <a:t>Щодо вибору навчальних дисциплін здобувачами вищої освіти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О-9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4" y="5912069"/>
            <a:ext cx="10718962" cy="5982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Вибираємо  закладку «Рейтинг»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 eaLnBrk="1" hangingPunct="1"/>
            <a:endParaRPr lang="uk-UA" b="0" i="1" dirty="0">
              <a:solidFill>
                <a:schemeClr val="accent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652205" y="141282"/>
            <a:ext cx="8893777" cy="5770787"/>
            <a:chOff x="266382" y="476672"/>
            <a:chExt cx="8475387" cy="5760639"/>
          </a:xfrm>
        </p:grpSpPr>
        <p:pic>
          <p:nvPicPr>
            <p:cNvPr id="11" name="Рисунок 10"/>
            <p:cNvPicPr/>
            <p:nvPr/>
          </p:nvPicPr>
          <p:blipFill rotWithShape="1">
            <a:blip r:embed="rId3"/>
            <a:srcRect b="5882"/>
            <a:stretch/>
          </p:blipFill>
          <p:spPr bwMode="auto">
            <a:xfrm>
              <a:off x="266382" y="476672"/>
              <a:ext cx="8475387" cy="576063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Стрелка влево 11"/>
            <p:cNvSpPr/>
            <p:nvPr/>
          </p:nvSpPr>
          <p:spPr>
            <a:xfrm rot="2483108">
              <a:off x="7650255" y="3026681"/>
              <a:ext cx="375285" cy="6413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5313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О-10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4" y="5912069"/>
            <a:ext cx="10718962" cy="5982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Обираємо «Список фахових дисциплін»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 eaLnBrk="1" hangingPunct="1"/>
            <a:endParaRPr lang="uk-UA" b="0" i="1" dirty="0">
              <a:solidFill>
                <a:schemeClr val="accent2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759851" y="0"/>
            <a:ext cx="8678488" cy="5872504"/>
            <a:chOff x="224532" y="493218"/>
            <a:chExt cx="8678488" cy="5872504"/>
          </a:xfrm>
        </p:grpSpPr>
        <p:pic>
          <p:nvPicPr>
            <p:cNvPr id="14" name="Рисунок 13"/>
            <p:cNvPicPr/>
            <p:nvPr/>
          </p:nvPicPr>
          <p:blipFill rotWithShape="1">
            <a:blip r:embed="rId3"/>
            <a:srcRect b="5664"/>
            <a:stretch/>
          </p:blipFill>
          <p:spPr bwMode="auto">
            <a:xfrm>
              <a:off x="224532" y="493218"/>
              <a:ext cx="8436294" cy="587250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Стрелка влево 14"/>
            <p:cNvSpPr/>
            <p:nvPr/>
          </p:nvSpPr>
          <p:spPr>
            <a:xfrm rot="1327481">
              <a:off x="8452170" y="6140169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5513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О-11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4" y="6085490"/>
            <a:ext cx="10718962" cy="4248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Обираємо рік вступу,  курс та форму навчання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851789" y="220663"/>
            <a:ext cx="8742045" cy="5801710"/>
            <a:chOff x="1993679" y="0"/>
            <a:chExt cx="8742045" cy="5930407"/>
          </a:xfrm>
        </p:grpSpPr>
        <p:pic>
          <p:nvPicPr>
            <p:cNvPr id="21" name="Рисунок 20"/>
            <p:cNvPicPr/>
            <p:nvPr/>
          </p:nvPicPr>
          <p:blipFill rotWithShape="1">
            <a:blip r:embed="rId3"/>
            <a:srcRect b="5664"/>
            <a:stretch/>
          </p:blipFill>
          <p:spPr bwMode="auto">
            <a:xfrm>
              <a:off x="1993679" y="0"/>
              <a:ext cx="8742045" cy="593040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Стрелка влево 21"/>
            <p:cNvSpPr/>
            <p:nvPr/>
          </p:nvSpPr>
          <p:spPr>
            <a:xfrm rot="1327481">
              <a:off x="3560956" y="1186632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3" name="Стрелка влево 22"/>
            <p:cNvSpPr/>
            <p:nvPr/>
          </p:nvSpPr>
          <p:spPr>
            <a:xfrm rot="1327481">
              <a:off x="4425052" y="1247157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4" name="Стрелка влево 23"/>
            <p:cNvSpPr/>
            <p:nvPr/>
          </p:nvSpPr>
          <p:spPr>
            <a:xfrm rot="1327481">
              <a:off x="8457501" y="1521078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3702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О-12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4" y="5454869"/>
            <a:ext cx="10718962" cy="10554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Обираємо спеціальність факультету, за якою </a:t>
            </a:r>
          </a:p>
          <a:p>
            <a:pPr algn="ctr"/>
            <a:r>
              <a:rPr lang="uk-UA" b="0" i="1" dirty="0">
                <a:solidFill>
                  <a:schemeClr val="accent2"/>
                </a:solidFill>
              </a:rPr>
              <a:t>формується перелік в ІАС «Деканат»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858498" y="220663"/>
            <a:ext cx="8197413" cy="5234206"/>
            <a:chOff x="1573683" y="220663"/>
            <a:chExt cx="8197413" cy="5234206"/>
          </a:xfrm>
        </p:grpSpPr>
        <p:pic>
          <p:nvPicPr>
            <p:cNvPr id="7" name="Рисунок 6"/>
            <p:cNvPicPr/>
            <p:nvPr/>
          </p:nvPicPr>
          <p:blipFill rotWithShape="1">
            <a:blip r:embed="rId3"/>
            <a:srcRect b="5229"/>
            <a:stretch/>
          </p:blipFill>
          <p:spPr bwMode="auto">
            <a:xfrm>
              <a:off x="1573683" y="220663"/>
              <a:ext cx="8197413" cy="523420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Стрелка влево 7"/>
            <p:cNvSpPr/>
            <p:nvPr/>
          </p:nvSpPr>
          <p:spPr>
            <a:xfrm rot="1327481">
              <a:off x="7880870" y="2253262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6539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О-13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4" y="5632721"/>
            <a:ext cx="11460324" cy="8776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Загальна кількість кредитів ЄКТС для спеціальності </a:t>
            </a:r>
          </a:p>
          <a:p>
            <a:pPr algn="ctr"/>
            <a:r>
              <a:rPr lang="uk-UA" b="0" i="1" dirty="0">
                <a:solidFill>
                  <a:schemeClr val="accent2"/>
                </a:solidFill>
              </a:rPr>
              <a:t>за фаховими дисциплінами виводиться  на екран</a:t>
            </a:r>
            <a:endParaRPr lang="ru-RU" b="0" i="1" dirty="0">
              <a:solidFill>
                <a:schemeClr val="accent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92106" y="220663"/>
            <a:ext cx="7984311" cy="5412058"/>
            <a:chOff x="683568" y="404664"/>
            <a:chExt cx="7984311" cy="563272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37"/>
            <a:stretch/>
          </p:blipFill>
          <p:spPr bwMode="auto">
            <a:xfrm>
              <a:off x="683568" y="404664"/>
              <a:ext cx="7984311" cy="5632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Стрелка влево 11"/>
            <p:cNvSpPr/>
            <p:nvPr/>
          </p:nvSpPr>
          <p:spPr>
            <a:xfrm rot="1327481">
              <a:off x="7528894" y="2069602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6594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О-14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4" y="5429227"/>
            <a:ext cx="11460324" cy="1081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0" i="1" dirty="0">
                <a:solidFill>
                  <a:schemeClr val="accent2"/>
                </a:solidFill>
              </a:rPr>
              <a:t>Обираємо факультет (якщо дисципліна подана кафедрою іншого факультету) та кафедру, на якій викладається дисципліна із затвердженого переліку</a:t>
            </a:r>
            <a:endParaRPr lang="ru-RU" sz="2400" b="0" i="1" dirty="0">
              <a:solidFill>
                <a:schemeClr val="accent2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840744" y="0"/>
            <a:ext cx="8331835" cy="5429227"/>
            <a:chOff x="406082" y="494982"/>
            <a:chExt cx="8331835" cy="5868035"/>
          </a:xfrm>
        </p:grpSpPr>
        <p:pic>
          <p:nvPicPr>
            <p:cNvPr id="14" name="Рисунок 13"/>
            <p:cNvPicPr/>
            <p:nvPr/>
          </p:nvPicPr>
          <p:blipFill rotWithShape="1">
            <a:blip r:embed="rId3"/>
            <a:srcRect b="6100"/>
            <a:stretch/>
          </p:blipFill>
          <p:spPr bwMode="auto">
            <a:xfrm>
              <a:off x="406082" y="494982"/>
              <a:ext cx="8331835" cy="58680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Стрелка влево 14"/>
            <p:cNvSpPr/>
            <p:nvPr/>
          </p:nvSpPr>
          <p:spPr>
            <a:xfrm rot="1327481">
              <a:off x="3208414" y="2737948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Стрелка влево 15"/>
            <p:cNvSpPr/>
            <p:nvPr/>
          </p:nvSpPr>
          <p:spPr>
            <a:xfrm rot="1327481">
              <a:off x="2824482" y="2335517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59437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О-15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1155561" y="5784811"/>
            <a:ext cx="9815455" cy="7255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400" b="0" i="1" dirty="0">
                <a:solidFill>
                  <a:schemeClr val="accent2"/>
                </a:solidFill>
              </a:rPr>
              <a:t>Обираємо дисципліну із затвердженого переліку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400" b="0" i="1" dirty="0">
                <a:solidFill>
                  <a:schemeClr val="accent2"/>
                </a:solidFill>
              </a:rPr>
              <a:t>(можна користуватися пошуком дисциплін)</a:t>
            </a:r>
            <a:endParaRPr lang="ru-RU" sz="2400" b="0" i="1" dirty="0">
              <a:solidFill>
                <a:schemeClr val="accent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817327" y="43050"/>
            <a:ext cx="8491924" cy="5727130"/>
            <a:chOff x="256540" y="382587"/>
            <a:chExt cx="8491924" cy="5926733"/>
          </a:xfrm>
        </p:grpSpPr>
        <p:pic>
          <p:nvPicPr>
            <p:cNvPr id="11" name="Рисунок 10"/>
            <p:cNvPicPr/>
            <p:nvPr/>
          </p:nvPicPr>
          <p:blipFill rotWithShape="1">
            <a:blip r:embed="rId3"/>
            <a:srcRect b="5882"/>
            <a:stretch/>
          </p:blipFill>
          <p:spPr bwMode="auto">
            <a:xfrm>
              <a:off x="256540" y="382587"/>
              <a:ext cx="8491924" cy="592673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Стрелка влево 11"/>
            <p:cNvSpPr/>
            <p:nvPr/>
          </p:nvSpPr>
          <p:spPr>
            <a:xfrm rot="1327481">
              <a:off x="2272310" y="3426715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25312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О-16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1676" y="5784811"/>
            <a:ext cx="9815455" cy="7255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0" i="1" dirty="0">
                <a:solidFill>
                  <a:schemeClr val="accent2"/>
                </a:solidFill>
              </a:rPr>
              <a:t>Якщо не вказані  кредити ЄКТС для обраної дисципліни з'являється попередження. 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b="5882"/>
          <a:stretch/>
        </p:blipFill>
        <p:spPr bwMode="auto">
          <a:xfrm>
            <a:off x="1464595" y="0"/>
            <a:ext cx="8349615" cy="5784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867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О-17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3" y="5628291"/>
            <a:ext cx="9807518" cy="8820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0" i="1" dirty="0">
                <a:solidFill>
                  <a:schemeClr val="accent2"/>
                </a:solidFill>
              </a:rPr>
              <a:t>Вказуємо кредити ЄКТС для обраної дисципліни.  </a:t>
            </a:r>
          </a:p>
          <a:p>
            <a:pPr algn="ctr"/>
            <a:r>
              <a:rPr lang="uk-UA" sz="2400" b="0" i="1" dirty="0">
                <a:solidFill>
                  <a:schemeClr val="accent2"/>
                </a:solidFill>
              </a:rPr>
              <a:t>Обсяг</a:t>
            </a:r>
            <a:r>
              <a:rPr lang="ru-RU" sz="2400" b="0" i="1" dirty="0">
                <a:solidFill>
                  <a:schemeClr val="accent2"/>
                </a:solidFill>
              </a:rPr>
              <a:t> </a:t>
            </a:r>
            <a:r>
              <a:rPr lang="uk-UA" sz="2400" b="0" i="1" dirty="0">
                <a:solidFill>
                  <a:schemeClr val="accent2"/>
                </a:solidFill>
              </a:rPr>
              <a:t>вибіркових дисциплін має бути </a:t>
            </a:r>
            <a:r>
              <a:rPr lang="uk-UA" sz="2400" b="0" i="1" u="sng" dirty="0">
                <a:solidFill>
                  <a:schemeClr val="accent2"/>
                </a:solidFill>
              </a:rPr>
              <a:t>кратний 4 кредитам ЄКТС</a:t>
            </a:r>
            <a:endParaRPr lang="uk-UA" sz="2400" b="0" i="1" dirty="0">
              <a:solidFill>
                <a:schemeClr val="accent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22083" y="0"/>
            <a:ext cx="8259961" cy="5628290"/>
            <a:chOff x="366082" y="477519"/>
            <a:chExt cx="8259961" cy="5864502"/>
          </a:xfrm>
        </p:grpSpPr>
        <p:pic>
          <p:nvPicPr>
            <p:cNvPr id="8" name="Рисунок 7"/>
            <p:cNvPicPr/>
            <p:nvPr/>
          </p:nvPicPr>
          <p:blipFill rotWithShape="1">
            <a:blip r:embed="rId3"/>
            <a:srcRect b="5882"/>
            <a:stretch/>
          </p:blipFill>
          <p:spPr bwMode="auto">
            <a:xfrm>
              <a:off x="366082" y="477519"/>
              <a:ext cx="8259961" cy="586450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Стрелка влево 9"/>
            <p:cNvSpPr/>
            <p:nvPr/>
          </p:nvSpPr>
          <p:spPr>
            <a:xfrm rot="1327481">
              <a:off x="5296647" y="1781570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9106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О-18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520262" y="5900520"/>
            <a:ext cx="11671738" cy="4410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0" i="1" dirty="0">
                <a:solidFill>
                  <a:schemeClr val="accent2"/>
                </a:solidFill>
              </a:rPr>
              <a:t>Копіюємо дисципліну, вона з'являється в «Переліку сформованих дисциплін …»</a:t>
            </a:r>
            <a:endParaRPr lang="ru-RU" sz="2400" b="0" i="1" dirty="0">
              <a:solidFill>
                <a:schemeClr val="accent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968533" y="0"/>
            <a:ext cx="8466842" cy="5843930"/>
            <a:chOff x="281623" y="476672"/>
            <a:chExt cx="8466842" cy="5843930"/>
          </a:xfrm>
        </p:grpSpPr>
        <p:pic>
          <p:nvPicPr>
            <p:cNvPr id="12" name="Рисунок 11"/>
            <p:cNvPicPr/>
            <p:nvPr/>
          </p:nvPicPr>
          <p:blipFill rotWithShape="1">
            <a:blip r:embed="rId3"/>
            <a:srcRect b="5664"/>
            <a:stretch/>
          </p:blipFill>
          <p:spPr bwMode="auto">
            <a:xfrm>
              <a:off x="281623" y="476672"/>
              <a:ext cx="8466842" cy="58439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Стрелка влево 12"/>
            <p:cNvSpPr/>
            <p:nvPr/>
          </p:nvSpPr>
          <p:spPr>
            <a:xfrm rot="1327481">
              <a:off x="2776366" y="6127444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Стрелка влево 13"/>
            <p:cNvSpPr/>
            <p:nvPr/>
          </p:nvSpPr>
          <p:spPr>
            <a:xfrm rot="1327481">
              <a:off x="2387405" y="3479399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5495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59468" y="404813"/>
            <a:ext cx="11950395" cy="6903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Формування переліку вибіркових дисциплін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CE9C13-64F9-469E-9EE7-BAF06064C729}"/>
              </a:ext>
            </a:extLst>
          </p:cNvPr>
          <p:cNvSpPr/>
          <p:nvPr/>
        </p:nvSpPr>
        <p:spPr>
          <a:xfrm>
            <a:off x="675185" y="1307954"/>
            <a:ext cx="10718962" cy="497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dirty="0"/>
              <a:t>Формування переліку та обрання навчальних дисциплін здобувачами вищої освіти у 2020/2021 навчальному році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dirty="0"/>
              <a:t> здійснюється відповідно до Положення про формування переліку та обрання навчальних дисциплін здобувачами вищої освіти Національного технічного університету «Дніпровська політехніка», що затверджене Вченою радою 17 січня 2020</a:t>
            </a:r>
            <a:r>
              <a:rPr lang="en-US" sz="2800" dirty="0"/>
              <a:t> </a:t>
            </a:r>
            <a:r>
              <a:rPr lang="uk-UA" sz="2800" dirty="0"/>
              <a:t>року (протокол № 1).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/>
              <a:t>(Сайт НТУ «ДП»/ Про університет/  Діяльність/ Установчі документи/ </a:t>
            </a:r>
            <a:r>
              <a:rPr lang="ru-RU" sz="2000" i="1" dirty="0">
                <a:hlinkClick r:id="rId3"/>
              </a:rPr>
              <a:t>ПОЛОЖЕННЯ про </a:t>
            </a:r>
            <a:r>
              <a:rPr lang="ru-RU" sz="2000" i="1" dirty="0" err="1">
                <a:hlinkClick r:id="rId3"/>
              </a:rPr>
              <a:t>формування</a:t>
            </a:r>
            <a:r>
              <a:rPr lang="ru-RU" sz="2000" i="1" dirty="0">
                <a:hlinkClick r:id="rId3"/>
              </a:rPr>
              <a:t> </a:t>
            </a:r>
            <a:r>
              <a:rPr lang="ru-RU" sz="2000" i="1" dirty="0" err="1">
                <a:hlinkClick r:id="rId3"/>
              </a:rPr>
              <a:t>переліку</a:t>
            </a:r>
            <a:r>
              <a:rPr lang="ru-RU" sz="2000" i="1" dirty="0">
                <a:hlinkClick r:id="rId3"/>
              </a:rPr>
              <a:t> та </a:t>
            </a:r>
            <a:r>
              <a:rPr lang="ru-RU" sz="2000" i="1" dirty="0" err="1">
                <a:hlinkClick r:id="rId3"/>
              </a:rPr>
              <a:t>обрання</a:t>
            </a:r>
            <a:r>
              <a:rPr lang="ru-RU" sz="2000" i="1" dirty="0">
                <a:hlinkClick r:id="rId3"/>
              </a:rPr>
              <a:t> </a:t>
            </a:r>
            <a:r>
              <a:rPr lang="ru-RU" sz="2000" i="1" dirty="0" err="1">
                <a:hlinkClick r:id="rId3"/>
              </a:rPr>
              <a:t>навчальних</a:t>
            </a:r>
            <a:r>
              <a:rPr lang="ru-RU" sz="2000" i="1" dirty="0">
                <a:hlinkClick r:id="rId3"/>
              </a:rPr>
              <a:t> </a:t>
            </a:r>
            <a:r>
              <a:rPr lang="ru-RU" sz="2000" i="1" dirty="0" err="1">
                <a:hlinkClick r:id="rId3"/>
              </a:rPr>
              <a:t>дисциплін</a:t>
            </a:r>
            <a:r>
              <a:rPr lang="ru-RU" sz="2000" i="1" dirty="0">
                <a:hlinkClick r:id="rId3"/>
              </a:rPr>
              <a:t> </a:t>
            </a:r>
            <a:r>
              <a:rPr lang="ru-RU" sz="2000" i="1" dirty="0" err="1">
                <a:hlinkClick r:id="rId3"/>
              </a:rPr>
              <a:t>здобувачами</a:t>
            </a:r>
            <a:r>
              <a:rPr lang="ru-RU" sz="2000" i="1" dirty="0">
                <a:hlinkClick r:id="rId3"/>
              </a:rPr>
              <a:t> </a:t>
            </a:r>
            <a:r>
              <a:rPr lang="ru-RU" sz="2000" i="1" dirty="0" err="1">
                <a:hlinkClick r:id="rId3"/>
              </a:rPr>
              <a:t>вищої</a:t>
            </a:r>
            <a:r>
              <a:rPr lang="ru-RU" sz="2000" i="1" dirty="0">
                <a:hlinkClick r:id="rId3"/>
              </a:rPr>
              <a:t> </a:t>
            </a:r>
            <a:r>
              <a:rPr lang="ru-RU" sz="2000" i="1" dirty="0" err="1">
                <a:hlinkClick r:id="rId3"/>
              </a:rPr>
              <a:t>освіти</a:t>
            </a:r>
            <a:r>
              <a:rPr lang="ru-RU" sz="2000" i="1" dirty="0">
                <a:hlinkClick r:id="rId3"/>
              </a:rPr>
              <a:t> </a:t>
            </a:r>
            <a:r>
              <a:rPr lang="ru-RU" sz="2000" i="1" dirty="0" err="1">
                <a:hlinkClick r:id="rId3"/>
              </a:rPr>
              <a:t>Національного</a:t>
            </a:r>
            <a:r>
              <a:rPr lang="ru-RU" sz="2000" i="1" dirty="0">
                <a:hlinkClick r:id="rId3"/>
              </a:rPr>
              <a:t> </a:t>
            </a:r>
            <a:r>
              <a:rPr lang="ru-RU" sz="2000" i="1" dirty="0" err="1">
                <a:hlinkClick r:id="rId3"/>
              </a:rPr>
              <a:t>технічного</a:t>
            </a:r>
            <a:r>
              <a:rPr lang="ru-RU" sz="2000" i="1" dirty="0">
                <a:hlinkClick r:id="rId3"/>
              </a:rPr>
              <a:t> </a:t>
            </a:r>
            <a:r>
              <a:rPr lang="ru-RU" sz="2000" i="1" dirty="0" err="1">
                <a:hlinkClick r:id="rId3"/>
              </a:rPr>
              <a:t>університету</a:t>
            </a:r>
            <a:r>
              <a:rPr lang="ru-RU" sz="2000" i="1" dirty="0">
                <a:hlinkClick r:id="rId3"/>
              </a:rPr>
              <a:t> «</a:t>
            </a:r>
            <a:r>
              <a:rPr lang="ru-RU" sz="2000" i="1" dirty="0" err="1">
                <a:hlinkClick r:id="rId3"/>
              </a:rPr>
              <a:t>Дніпровська</a:t>
            </a:r>
            <a:r>
              <a:rPr lang="ru-RU" sz="2000" i="1" dirty="0">
                <a:hlinkClick r:id="rId3"/>
              </a:rPr>
              <a:t> </a:t>
            </a:r>
            <a:r>
              <a:rPr lang="ru-RU" sz="2000" i="1" dirty="0" err="1">
                <a:hlinkClick r:id="rId3"/>
              </a:rPr>
              <a:t>політехніка</a:t>
            </a:r>
            <a:r>
              <a:rPr lang="ru-RU" sz="2000" i="1" dirty="0">
                <a:hlinkClick r:id="rId3"/>
              </a:rPr>
              <a:t>» (</a:t>
            </a:r>
            <a:r>
              <a:rPr lang="ru-RU" sz="2000" i="1" dirty="0" err="1">
                <a:hlinkClick r:id="rId3"/>
              </a:rPr>
              <a:t>від</a:t>
            </a:r>
            <a:r>
              <a:rPr lang="ru-RU" sz="2000" i="1" dirty="0">
                <a:hlinkClick r:id="rId3"/>
              </a:rPr>
              <a:t> 17 </a:t>
            </a:r>
            <a:r>
              <a:rPr lang="ru-RU" sz="2000" i="1" dirty="0" err="1">
                <a:hlinkClick r:id="rId3"/>
              </a:rPr>
              <a:t>січня</a:t>
            </a:r>
            <a:r>
              <a:rPr lang="ru-RU" sz="2000" i="1" dirty="0">
                <a:hlinkClick r:id="rId3"/>
              </a:rPr>
              <a:t> 2020, </a:t>
            </a:r>
            <a:r>
              <a:rPr lang="ru-RU" sz="2000" i="1" dirty="0" err="1">
                <a:hlinkClick r:id="rId3"/>
              </a:rPr>
              <a:t>зі</a:t>
            </a:r>
            <a:r>
              <a:rPr lang="ru-RU" sz="2000" i="1" dirty="0">
                <a:hlinkClick r:id="rId3"/>
              </a:rPr>
              <a:t> </a:t>
            </a:r>
            <a:r>
              <a:rPr lang="ru-RU" sz="2000" i="1" dirty="0" err="1">
                <a:hlinkClick r:id="rId3"/>
              </a:rPr>
              <a:t>змінами</a:t>
            </a:r>
            <a:r>
              <a:rPr lang="ru-RU" sz="2000" i="1" dirty="0">
                <a:hlinkClick r:id="rId3"/>
              </a:rPr>
              <a:t>)</a:t>
            </a:r>
            <a:r>
              <a:rPr lang="ru-RU" sz="2000" i="1" dirty="0"/>
              <a:t> </a:t>
            </a:r>
            <a:r>
              <a:rPr lang="en-AU" sz="2000" dirty="0">
                <a:hlinkClick r:id="rId4"/>
              </a:rPr>
              <a:t>https://www.nmu.org.ua/ua/content/activity/us_documents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50339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О-19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900520"/>
            <a:ext cx="11452387" cy="5271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0" i="1" dirty="0">
                <a:solidFill>
                  <a:schemeClr val="accent2"/>
                </a:solidFill>
              </a:rPr>
              <a:t>Переходимо в «Перелік…» і вносимо години на тиждень для кожної дисципліни за видами навчальних занять</a:t>
            </a:r>
            <a:endParaRPr lang="ru-RU" sz="2400" b="0" i="1" dirty="0">
              <a:solidFill>
                <a:schemeClr val="accent2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b="7189"/>
          <a:stretch/>
        </p:blipFill>
        <p:spPr bwMode="auto">
          <a:xfrm>
            <a:off x="1765009" y="209168"/>
            <a:ext cx="8766433" cy="5691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Стрелка влево 10"/>
          <p:cNvSpPr/>
          <p:nvPr/>
        </p:nvSpPr>
        <p:spPr>
          <a:xfrm rot="1327481">
            <a:off x="7589775" y="3758667"/>
            <a:ext cx="450850" cy="10836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О-20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520262" y="5690593"/>
            <a:ext cx="11671738" cy="8197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0" i="1" dirty="0">
                <a:solidFill>
                  <a:schemeClr val="accent2"/>
                </a:solidFill>
              </a:rPr>
              <a:t>Натиснувши на «Експорт в </a:t>
            </a:r>
            <a:r>
              <a:rPr lang="en-US" sz="2400" b="0" i="1" dirty="0">
                <a:solidFill>
                  <a:schemeClr val="accent2"/>
                </a:solidFill>
              </a:rPr>
              <a:t>EXCEL</a:t>
            </a:r>
            <a:r>
              <a:rPr lang="uk-UA" sz="2400" b="0" i="1" dirty="0">
                <a:solidFill>
                  <a:schemeClr val="accent2"/>
                </a:solidFill>
              </a:rPr>
              <a:t>»</a:t>
            </a:r>
            <a:r>
              <a:rPr lang="en-US" sz="2400" b="0" i="1" dirty="0">
                <a:solidFill>
                  <a:schemeClr val="accent2"/>
                </a:solidFill>
              </a:rPr>
              <a:t> </a:t>
            </a:r>
            <a:r>
              <a:rPr lang="uk-UA" sz="2400" b="0" i="1" dirty="0">
                <a:solidFill>
                  <a:schemeClr val="accent2"/>
                </a:solidFill>
              </a:rPr>
              <a:t>отримуємо </a:t>
            </a:r>
          </a:p>
          <a:p>
            <a:pPr algn="ctr"/>
            <a:r>
              <a:rPr lang="uk-UA" sz="2400" b="0" i="1" dirty="0">
                <a:solidFill>
                  <a:schemeClr val="accent2"/>
                </a:solidFill>
              </a:rPr>
              <a:t>«</a:t>
            </a:r>
            <a:r>
              <a:rPr lang="ru-RU" sz="2400" b="0" i="1" dirty="0">
                <a:solidFill>
                  <a:schemeClr val="accent2"/>
                </a:solidFill>
              </a:rPr>
              <a:t>ПЕРЕЛІК ВИБІРКОВИХ ФАХОВИХ НАВЧАЛЬНИХ ДИСЦИПЛІН</a:t>
            </a:r>
            <a:r>
              <a:rPr lang="uk-UA" sz="2400" b="0" i="1" dirty="0">
                <a:solidFill>
                  <a:schemeClr val="accent2"/>
                </a:solidFill>
              </a:rPr>
              <a:t>» </a:t>
            </a:r>
            <a:endParaRPr lang="ru-RU" sz="2400" b="0" i="1" dirty="0">
              <a:solidFill>
                <a:schemeClr val="accent2"/>
              </a:solidFill>
            </a:endParaRPr>
          </a:p>
          <a:p>
            <a:endParaRPr lang="ru-RU" sz="2400" b="0" i="1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b="6100"/>
          <a:stretch/>
        </p:blipFill>
        <p:spPr bwMode="auto">
          <a:xfrm>
            <a:off x="2041044" y="132168"/>
            <a:ext cx="8096184" cy="5558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Стрелка влево 11"/>
          <p:cNvSpPr/>
          <p:nvPr/>
        </p:nvSpPr>
        <p:spPr>
          <a:xfrm rot="1327481">
            <a:off x="8282593" y="5505049"/>
            <a:ext cx="439270" cy="10675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66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О-21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520262" y="5690593"/>
            <a:ext cx="11671738" cy="8197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0" i="1" dirty="0">
                <a:solidFill>
                  <a:schemeClr val="accent2"/>
                </a:solidFill>
              </a:rPr>
              <a:t>«ПЕРЕЛІК ВИБІРКОВИХ ФАХОВИХ НАВЧАЛЬНИХ ДИСЦИПЛІН» </a:t>
            </a:r>
          </a:p>
          <a:p>
            <a:pPr algn="ctr"/>
            <a:r>
              <a:rPr lang="uk-UA" sz="2400" b="0" i="1" dirty="0">
                <a:solidFill>
                  <a:schemeClr val="accent2"/>
                </a:solidFill>
              </a:rPr>
              <a:t>у форматі документу </a:t>
            </a:r>
            <a:r>
              <a:rPr lang="en-US" sz="2400" b="0" i="1" dirty="0">
                <a:solidFill>
                  <a:schemeClr val="accent2"/>
                </a:solidFill>
              </a:rPr>
              <a:t>EXCEL</a:t>
            </a:r>
            <a:endParaRPr lang="uk-UA" sz="2400" b="0" i="1" dirty="0">
              <a:solidFill>
                <a:schemeClr val="accent2"/>
              </a:solidFill>
            </a:endParaRPr>
          </a:p>
          <a:p>
            <a:endParaRPr lang="ru-RU" sz="2400" b="0" i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20664"/>
            <a:ext cx="9010650" cy="546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56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О-22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945931" y="588963"/>
            <a:ext cx="9743090" cy="48501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uk-UA" sz="3200" b="0" i="1" dirty="0">
                <a:solidFill>
                  <a:schemeClr val="accent2"/>
                </a:solidFill>
              </a:rPr>
              <a:t>Якщо обрання фахових вибіркових дисциплін студентом відбувається в особистому кабінеті здобувача, відповідальна  особа контролює процес розподілу дисциплін за здобувачами в </a:t>
            </a:r>
          </a:p>
          <a:p>
            <a:pPr>
              <a:lnSpc>
                <a:spcPct val="150000"/>
              </a:lnSpc>
            </a:pPr>
            <a:r>
              <a:rPr lang="uk-UA" sz="3200" b="0" i="1" dirty="0">
                <a:solidFill>
                  <a:schemeClr val="accent2"/>
                </a:solidFill>
              </a:rPr>
              <a:t>ІАС «Деканат»</a:t>
            </a:r>
            <a:endParaRPr lang="ru-RU" sz="3200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72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О-23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157518" y="1"/>
            <a:ext cx="11671738" cy="10247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0" i="1" dirty="0">
                <a:solidFill>
                  <a:schemeClr val="accent2"/>
                </a:solidFill>
              </a:rPr>
              <a:t>Процес розподілу  вибіркових фахових дисциплін </a:t>
            </a:r>
            <a:br>
              <a:rPr lang="uk-UA" sz="3200" b="0" i="1" dirty="0">
                <a:solidFill>
                  <a:schemeClr val="accent2"/>
                </a:solidFill>
              </a:rPr>
            </a:br>
            <a:r>
              <a:rPr lang="uk-UA" sz="3200" b="0" i="1" dirty="0">
                <a:solidFill>
                  <a:schemeClr val="accent2"/>
                </a:solidFill>
              </a:rPr>
              <a:t>в ІАС «Деканат»</a:t>
            </a:r>
            <a:endParaRPr lang="ru-RU" sz="3200" b="0" i="1" dirty="0">
              <a:solidFill>
                <a:schemeClr val="accent2"/>
              </a:solidFill>
            </a:endParaRPr>
          </a:p>
          <a:p>
            <a:endParaRPr lang="ru-RU" sz="3200" b="0" i="1" dirty="0">
              <a:solidFill>
                <a:schemeClr val="accent2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b="6100"/>
          <a:stretch/>
        </p:blipFill>
        <p:spPr bwMode="auto">
          <a:xfrm>
            <a:off x="1530653" y="1024759"/>
            <a:ext cx="8352928" cy="5483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3618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О-24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1056290" y="5921376"/>
            <a:ext cx="9632731" cy="588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0" i="1" dirty="0">
                <a:solidFill>
                  <a:schemeClr val="accent2"/>
                </a:solidFill>
              </a:rPr>
              <a:t>Переходимо  до закладки «Розподіл»</a:t>
            </a:r>
            <a:endParaRPr lang="ru-RU" sz="3200" b="0" i="1" dirty="0">
              <a:solidFill>
                <a:schemeClr val="accent2"/>
              </a:solidFill>
            </a:endParaRPr>
          </a:p>
          <a:p>
            <a:endParaRPr lang="ru-RU" sz="3200" b="0" i="1" dirty="0">
              <a:solidFill>
                <a:schemeClr val="accent2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b="5446"/>
          <a:stretch/>
        </p:blipFill>
        <p:spPr bwMode="auto">
          <a:xfrm>
            <a:off x="2086840" y="194668"/>
            <a:ext cx="8339589" cy="5647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трелка влево 7"/>
          <p:cNvSpPr/>
          <p:nvPr/>
        </p:nvSpPr>
        <p:spPr>
          <a:xfrm rot="1327481">
            <a:off x="9336909" y="5759602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327481">
            <a:off x="9368485" y="2731539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76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О-25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3" y="5391807"/>
            <a:ext cx="11460326" cy="11185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0" i="1" dirty="0">
                <a:solidFill>
                  <a:schemeClr val="accent2"/>
                </a:solidFill>
              </a:rPr>
              <a:t>Обираємо вкладку фахові дисципліни, курс навчання, групу, курс, на якому буде вивчатися дисципліна, прізвище студента і контролюємо, які дисципліни обрав студент в особистому кабінеті здобувача </a:t>
            </a:r>
            <a:endParaRPr lang="ru-RU" sz="2400" b="0" i="1" dirty="0">
              <a:solidFill>
                <a:schemeClr val="accent2"/>
              </a:solidFill>
            </a:endParaRPr>
          </a:p>
          <a:p>
            <a:endParaRPr lang="ru-RU" sz="2400" b="0" i="1" dirty="0">
              <a:solidFill>
                <a:schemeClr val="accent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48268" y="0"/>
            <a:ext cx="7740352" cy="5469487"/>
            <a:chOff x="597327" y="437908"/>
            <a:chExt cx="7740352" cy="546948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84"/>
            <a:stretch/>
          </p:blipFill>
          <p:spPr bwMode="auto">
            <a:xfrm>
              <a:off x="597327" y="437908"/>
              <a:ext cx="7740352" cy="5469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Стрелка влево 12"/>
            <p:cNvSpPr/>
            <p:nvPr/>
          </p:nvSpPr>
          <p:spPr>
            <a:xfrm rot="1327481">
              <a:off x="831886" y="1194154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Стрелка влево 13"/>
            <p:cNvSpPr/>
            <p:nvPr/>
          </p:nvSpPr>
          <p:spPr>
            <a:xfrm rot="1327481">
              <a:off x="2227289" y="1170708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Стрелка влево 14"/>
            <p:cNvSpPr/>
            <p:nvPr/>
          </p:nvSpPr>
          <p:spPr>
            <a:xfrm rot="1327481">
              <a:off x="6355419" y="1110098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Стрелка влево 15"/>
            <p:cNvSpPr/>
            <p:nvPr/>
          </p:nvSpPr>
          <p:spPr>
            <a:xfrm rot="1327481">
              <a:off x="1834763" y="2166126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Стрелка влево 16"/>
            <p:cNvSpPr/>
            <p:nvPr/>
          </p:nvSpPr>
          <p:spPr>
            <a:xfrm rot="1327481">
              <a:off x="4590142" y="1396014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08817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О-26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3" y="5726201"/>
            <a:ext cx="11460326" cy="784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0" i="1" dirty="0">
                <a:solidFill>
                  <a:schemeClr val="accent2"/>
                </a:solidFill>
              </a:rPr>
              <a:t>Якщо студент обрав не достатню кількість кредитів ЄКТС , </a:t>
            </a:r>
            <a:br>
              <a:rPr lang="uk-UA" sz="2400" b="0" i="1" dirty="0">
                <a:solidFill>
                  <a:schemeClr val="accent2"/>
                </a:solidFill>
              </a:rPr>
            </a:br>
            <a:r>
              <a:rPr lang="uk-UA" sz="2400" b="0" i="1" dirty="0">
                <a:solidFill>
                  <a:schemeClr val="accent2"/>
                </a:solidFill>
              </a:rPr>
              <a:t>з'являється відповідна інформація </a:t>
            </a:r>
            <a:endParaRPr lang="ru-RU" sz="2400" b="0" i="1" dirty="0">
              <a:solidFill>
                <a:schemeClr val="accent2"/>
              </a:solidFill>
            </a:endParaRPr>
          </a:p>
          <a:p>
            <a:endParaRPr lang="ru-RU" sz="2400" b="0" i="1" dirty="0">
              <a:solidFill>
                <a:schemeClr val="accent2"/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/>
          <a:srcRect b="5446"/>
          <a:stretch/>
        </p:blipFill>
        <p:spPr bwMode="auto">
          <a:xfrm>
            <a:off x="1720204" y="95466"/>
            <a:ext cx="8431542" cy="5630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Стрелка влево 18"/>
          <p:cNvSpPr/>
          <p:nvPr/>
        </p:nvSpPr>
        <p:spPr>
          <a:xfrm rot="1327481">
            <a:off x="8324927" y="5374919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69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О-27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1150883" y="5797494"/>
            <a:ext cx="10307692" cy="3510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0" i="1" dirty="0">
                <a:solidFill>
                  <a:schemeClr val="accent2"/>
                </a:solidFill>
              </a:rPr>
              <a:t>Приклад обрання достатньої кількості  кредитів ЄКТС студентом</a:t>
            </a:r>
            <a:endParaRPr lang="ru-RU" sz="2400" b="0" i="1" dirty="0">
              <a:solidFill>
                <a:schemeClr val="accent2"/>
              </a:solidFill>
            </a:endParaRPr>
          </a:p>
          <a:p>
            <a:endParaRPr lang="ru-RU" sz="2400" b="0" i="1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b="6318"/>
          <a:stretch/>
        </p:blipFill>
        <p:spPr bwMode="auto">
          <a:xfrm>
            <a:off x="2096551" y="220663"/>
            <a:ext cx="8292925" cy="5313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2988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О-28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945930" y="725214"/>
            <a:ext cx="10216055" cy="4157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uk-UA" sz="3200" b="0" i="1" dirty="0">
                <a:solidFill>
                  <a:schemeClr val="accent2"/>
                </a:solidFill>
              </a:rPr>
              <a:t>Якщо обрання вибіркових фахових дисциплін відбувається за заявою студента </a:t>
            </a:r>
            <a:br>
              <a:rPr lang="uk-UA" sz="3200" b="0" i="1" dirty="0">
                <a:solidFill>
                  <a:schemeClr val="accent2"/>
                </a:solidFill>
              </a:rPr>
            </a:br>
            <a:r>
              <a:rPr lang="uk-UA" sz="3200" b="0" i="1" dirty="0">
                <a:solidFill>
                  <a:schemeClr val="accent2"/>
                </a:solidFill>
              </a:rPr>
              <a:t>(не в особистому кабінеті здобувача) відповідальній особі необхідно записати обрані дисципліни студенту в ІАС «Деканат»</a:t>
            </a:r>
            <a:endParaRPr lang="ru-RU" sz="3200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7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CE9C13-64F9-469E-9EE7-BAF06064C729}"/>
              </a:ext>
            </a:extLst>
          </p:cNvPr>
          <p:cNvSpPr/>
          <p:nvPr/>
        </p:nvSpPr>
        <p:spPr>
          <a:xfrm>
            <a:off x="675185" y="604145"/>
            <a:ext cx="1071896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dirty="0"/>
              <a:t>Матеріали стосовно методичного та кадрового забезпечення навчальних дисциплін, які планується включити в перелік вибіркових надаються до деканатів завідувачами кафедр у друкованому та/або електронному вигляді. </a:t>
            </a:r>
            <a:br>
              <a:rPr lang="uk-UA" sz="2800" dirty="0"/>
            </a:br>
            <a:r>
              <a:rPr lang="uk-UA" sz="2800" dirty="0"/>
              <a:t>У разі подання в електронному вигляді матеріали надсилаються із власних </a:t>
            </a:r>
            <a:r>
              <a:rPr lang="uk-UA" sz="2800" dirty="0" err="1"/>
              <a:t>акаунтів</a:t>
            </a:r>
            <a:r>
              <a:rPr lang="uk-UA" sz="2800" dirty="0"/>
              <a:t> корпоративних поштових сервісів університету </a:t>
            </a:r>
            <a:r>
              <a:rPr lang="uk-UA" sz="2800" u="sng" dirty="0">
                <a:hlinkClick r:id="rId3"/>
              </a:rPr>
              <a:t>*@</a:t>
            </a:r>
            <a:r>
              <a:rPr lang="en-US" sz="2800" u="sng" dirty="0" err="1">
                <a:hlinkClick r:id="rId3"/>
              </a:rPr>
              <a:t>nmu</a:t>
            </a:r>
            <a:r>
              <a:rPr lang="uk-UA" sz="2800" u="sng" dirty="0">
                <a:hlinkClick r:id="rId3"/>
              </a:rPr>
              <a:t>.</a:t>
            </a:r>
            <a:r>
              <a:rPr lang="en-US" sz="2800" u="sng" dirty="0">
                <a:hlinkClick r:id="rId3"/>
              </a:rPr>
              <a:t>one</a:t>
            </a:r>
            <a:r>
              <a:rPr lang="uk-UA" sz="2800" dirty="0"/>
              <a:t> або </a:t>
            </a:r>
            <a:r>
              <a:rPr lang="uk-UA" sz="2800" u="sng" dirty="0">
                <a:hlinkClick r:id="rId4"/>
              </a:rPr>
              <a:t>*@</a:t>
            </a:r>
            <a:r>
              <a:rPr lang="en-US" sz="2800" u="sng" dirty="0" err="1">
                <a:hlinkClick r:id="rId4"/>
              </a:rPr>
              <a:t>nmu</a:t>
            </a:r>
            <a:r>
              <a:rPr lang="uk-UA" sz="2800" u="sng" dirty="0">
                <a:hlinkClick r:id="rId4"/>
              </a:rPr>
              <a:t>.</a:t>
            </a:r>
            <a:r>
              <a:rPr lang="en-US" sz="2800" u="sng" dirty="0">
                <a:hlinkClick r:id="rId4"/>
              </a:rPr>
              <a:t>org</a:t>
            </a:r>
            <a:r>
              <a:rPr lang="uk-UA" sz="2800" u="sng" dirty="0">
                <a:hlinkClick r:id="rId4"/>
              </a:rPr>
              <a:t>.</a:t>
            </a:r>
            <a:r>
              <a:rPr lang="en-US" sz="2800" u="sng" dirty="0" err="1">
                <a:hlinkClick r:id="rId4"/>
              </a:rPr>
              <a:t>ua</a:t>
            </a:r>
            <a:r>
              <a:rPr lang="uk-UA" sz="2800" dirty="0"/>
              <a:t> на електронну адресу відповідальної особи факультету</a:t>
            </a:r>
            <a:r>
              <a:rPr lang="en-US" sz="2800" dirty="0"/>
              <a:t> (</a:t>
            </a:r>
            <a:r>
              <a:rPr lang="uk-UA" sz="2800" dirty="0"/>
              <a:t>інституту) за координацію та контроль процедури обрання навчальних дисциплін здобувачами вищої освіти.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19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О-29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1150883" y="5624121"/>
            <a:ext cx="10307692" cy="8862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0" i="1" dirty="0">
                <a:solidFill>
                  <a:schemeClr val="accent2"/>
                </a:solidFill>
              </a:rPr>
              <a:t>Заяву студента (для подальшого заповнення) можна отримати автоматично, натиснувши на «Експорт в </a:t>
            </a:r>
            <a:r>
              <a:rPr lang="en-US" sz="2400" b="0" i="1" dirty="0">
                <a:solidFill>
                  <a:schemeClr val="accent2"/>
                </a:solidFill>
              </a:rPr>
              <a:t>EXCEL</a:t>
            </a:r>
            <a:r>
              <a:rPr lang="uk-UA" sz="2400" b="0" i="1" dirty="0">
                <a:solidFill>
                  <a:schemeClr val="accent2"/>
                </a:solidFill>
              </a:rPr>
              <a:t>»</a:t>
            </a:r>
            <a:endParaRPr lang="ru-RU" sz="2400" b="0" i="1" dirty="0">
              <a:solidFill>
                <a:schemeClr val="accent2"/>
              </a:solidFill>
            </a:endParaRPr>
          </a:p>
          <a:p>
            <a:pPr algn="ctr"/>
            <a:endParaRPr lang="ru-RU" sz="2400" b="0" i="1" dirty="0">
              <a:solidFill>
                <a:schemeClr val="accent2"/>
              </a:solidFill>
            </a:endParaRPr>
          </a:p>
          <a:p>
            <a:endParaRPr lang="ru-RU" sz="2400" b="0" i="1" dirty="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17579" r="134" b="5258"/>
          <a:stretch/>
        </p:blipFill>
        <p:spPr bwMode="auto">
          <a:xfrm>
            <a:off x="1655948" y="220663"/>
            <a:ext cx="8820061" cy="540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лево 9"/>
          <p:cNvSpPr/>
          <p:nvPr/>
        </p:nvSpPr>
        <p:spPr>
          <a:xfrm rot="1327481">
            <a:off x="10020592" y="5197969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91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О-30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03321" y="5555318"/>
            <a:ext cx="11336774" cy="7858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Приклад заяви на вивчення фахових вибіркових дисциплін групою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2"/>
          <a:stretch/>
        </p:blipFill>
        <p:spPr bwMode="auto">
          <a:xfrm>
            <a:off x="510469" y="220663"/>
            <a:ext cx="11140248" cy="515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817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О-31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724523"/>
            <a:ext cx="11336774" cy="7858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Студент обирає дисципліни із затвердженого переліку для спеціальності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57200" y="220663"/>
            <a:ext cx="11619186" cy="5503860"/>
            <a:chOff x="43402" y="1052735"/>
            <a:chExt cx="9100598" cy="446449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2" y="1052735"/>
              <a:ext cx="9100598" cy="4464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люс 10"/>
            <p:cNvSpPr/>
            <p:nvPr/>
          </p:nvSpPr>
          <p:spPr>
            <a:xfrm>
              <a:off x="2782899" y="4895610"/>
              <a:ext cx="216024" cy="171475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люс 11"/>
            <p:cNvSpPr/>
            <p:nvPr/>
          </p:nvSpPr>
          <p:spPr>
            <a:xfrm>
              <a:off x="3275856" y="4901093"/>
              <a:ext cx="216024" cy="171475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люс 12"/>
            <p:cNvSpPr/>
            <p:nvPr/>
          </p:nvSpPr>
          <p:spPr>
            <a:xfrm>
              <a:off x="3779912" y="4901093"/>
              <a:ext cx="216024" cy="171475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люс 13"/>
            <p:cNvSpPr/>
            <p:nvPr/>
          </p:nvSpPr>
          <p:spPr>
            <a:xfrm>
              <a:off x="4283968" y="4909044"/>
              <a:ext cx="216024" cy="171475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люс 14"/>
            <p:cNvSpPr/>
            <p:nvPr/>
          </p:nvSpPr>
          <p:spPr>
            <a:xfrm>
              <a:off x="5724128" y="4901093"/>
              <a:ext cx="216024" cy="171475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38767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О-32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724523"/>
            <a:ext cx="11336774" cy="7858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Обираємо дисципліну із переліку вибіркових фахових дисциплін,  натискаємо «Записати дисципліну»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5"/>
          <a:stretch/>
        </p:blipFill>
        <p:spPr bwMode="auto">
          <a:xfrm>
            <a:off x="1954119" y="42546"/>
            <a:ext cx="8147067" cy="575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трелка влево 16"/>
          <p:cNvSpPr/>
          <p:nvPr/>
        </p:nvSpPr>
        <p:spPr>
          <a:xfrm rot="1327481">
            <a:off x="8475264" y="4554560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327481">
            <a:off x="5802227" y="2466329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93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О-33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724523"/>
            <a:ext cx="11336774" cy="7858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Дисципліна записується студенту, повторюємо операцію до необхідної кількості кредитів ЄКТС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"/>
          <a:stretch/>
        </p:blipFill>
        <p:spPr bwMode="auto">
          <a:xfrm>
            <a:off x="2041969" y="220663"/>
            <a:ext cx="8257439" cy="55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лево 10"/>
          <p:cNvSpPr/>
          <p:nvPr/>
        </p:nvSpPr>
        <p:spPr>
          <a:xfrm rot="1327481">
            <a:off x="8743279" y="4549495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327481">
            <a:off x="5952583" y="2657696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22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О-34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896303"/>
            <a:ext cx="11336774" cy="6140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Приклад обрання достатньої кількості  кредитів ЄКТС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b="6318"/>
          <a:stretch/>
        </p:blipFill>
        <p:spPr bwMode="auto">
          <a:xfrm>
            <a:off x="1954661" y="220663"/>
            <a:ext cx="8198332" cy="55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9350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О-35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675587"/>
            <a:ext cx="11336774" cy="8347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При натисканні на «Перевірка» можна отримати інформацію щодо обрання дисциплін (статистика)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4"/>
          <a:stretch/>
        </p:blipFill>
        <p:spPr bwMode="auto">
          <a:xfrm>
            <a:off x="1792015" y="0"/>
            <a:ext cx="7935310" cy="55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лево 7"/>
          <p:cNvSpPr/>
          <p:nvPr/>
        </p:nvSpPr>
        <p:spPr>
          <a:xfrm rot="1327481">
            <a:off x="4518120" y="5279638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07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О-36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472797"/>
            <a:ext cx="11336774" cy="10375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При натисканні на «експорт в </a:t>
            </a:r>
            <a:r>
              <a:rPr lang="en-US" b="0" i="1" dirty="0">
                <a:solidFill>
                  <a:schemeClr val="accent2"/>
                </a:solidFill>
              </a:rPr>
              <a:t>EXCEL</a:t>
            </a:r>
            <a:r>
              <a:rPr lang="uk-UA" b="0" i="1" dirty="0">
                <a:solidFill>
                  <a:schemeClr val="accent2"/>
                </a:solidFill>
              </a:rPr>
              <a:t>» можна отримати інформацію для друку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0"/>
          <a:stretch/>
        </p:blipFill>
        <p:spPr bwMode="auto">
          <a:xfrm>
            <a:off x="2028497" y="1"/>
            <a:ext cx="8234855" cy="547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лево 9"/>
          <p:cNvSpPr/>
          <p:nvPr/>
        </p:nvSpPr>
        <p:spPr>
          <a:xfrm rot="1327481" flipV="1">
            <a:off x="7621775" y="3570875"/>
            <a:ext cx="467405" cy="12401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49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О-37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329708" y="1891862"/>
            <a:ext cx="11699381" cy="20179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0" i="1" dirty="0">
                <a:solidFill>
                  <a:schemeClr val="accent2"/>
                </a:solidFill>
              </a:rPr>
              <a:t>Хай Вам щастить!</a:t>
            </a:r>
          </a:p>
          <a:p>
            <a:endParaRPr lang="uk-UA" b="0" i="1" dirty="0">
              <a:solidFill>
                <a:schemeClr val="accent2"/>
              </a:solidFill>
            </a:endParaRPr>
          </a:p>
          <a:p>
            <a:r>
              <a:rPr lang="uk-UA" b="0" i="1" dirty="0">
                <a:solidFill>
                  <a:schemeClr val="accent2"/>
                </a:solidFill>
              </a:rPr>
              <a:t>Із запитаннями та побажаннями можна звертатися  </a:t>
            </a:r>
          </a:p>
          <a:p>
            <a:r>
              <a:rPr lang="uk-UA" b="0" i="1" dirty="0">
                <a:solidFill>
                  <a:schemeClr val="accent2"/>
                </a:solidFill>
              </a:rPr>
              <a:t>до  Навчально-методичного відділу (кімната 1/88) та  </a:t>
            </a:r>
            <a:br>
              <a:rPr lang="uk-UA" b="0" i="1" dirty="0">
                <a:solidFill>
                  <a:schemeClr val="accent2"/>
                </a:solidFill>
              </a:rPr>
            </a:br>
            <a:r>
              <a:rPr lang="uk-UA" b="0" i="1" dirty="0">
                <a:solidFill>
                  <a:schemeClr val="accent2"/>
                </a:solidFill>
              </a:rPr>
              <a:t> за тел. 3-68.</a:t>
            </a:r>
            <a:endParaRPr lang="ru-RU" b="0" i="1" dirty="0">
              <a:solidFill>
                <a:schemeClr val="accent2"/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4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О-3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5669" y="220663"/>
            <a:ext cx="11032906" cy="591212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Кафедра повинна подати в деканат на розгляд робочій групі: </a:t>
            </a:r>
            <a:b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/>
              <a:t>− робочу програму навчальної дисципліни та </a:t>
            </a:r>
            <a:r>
              <a:rPr lang="uk-UA" sz="2800" dirty="0" err="1"/>
              <a:t>силабус</a:t>
            </a:r>
            <a:r>
              <a:rPr lang="uk-UA" sz="2800" dirty="0"/>
              <a:t>; </a:t>
            </a:r>
            <a:br>
              <a:rPr lang="uk-UA" sz="2800" dirty="0"/>
            </a:br>
            <a:r>
              <a:rPr lang="uk-UA" sz="2800" dirty="0"/>
              <a:t>− кадрове забезпечення викладання навчальної дисципліни відповідно до Положення про акредитацію освітніх програм, </a:t>
            </a:r>
          </a:p>
          <a:p>
            <a:pPr>
              <a:lnSpc>
                <a:spcPct val="150000"/>
              </a:lnSpc>
            </a:pPr>
            <a:r>
              <a:rPr lang="uk-UA" sz="2800" dirty="0"/>
              <a:t>за якими здійснюється підготовка здобувачів вищої освіти; </a:t>
            </a:r>
            <a:br>
              <a:rPr lang="uk-UA" sz="2800" dirty="0"/>
            </a:br>
            <a:r>
              <a:rPr lang="uk-UA" sz="2800" dirty="0"/>
              <a:t>− інші елементи навчально-методичного забезпечення дисципліни (авторські / у співавторстві), що затверджені рішенням кафедри.</a:t>
            </a:r>
          </a:p>
        </p:txBody>
      </p:sp>
    </p:spTree>
    <p:extLst>
      <p:ext uri="{BB962C8B-B14F-4D97-AF65-F5344CB8AC3E}">
        <p14:creationId xmlns:p14="http://schemas.microsoft.com/office/powerpoint/2010/main" val="14633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О-4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9090" y="0"/>
            <a:ext cx="10972800" cy="632618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800" dirty="0" err="1"/>
              <a:t>Перелік</a:t>
            </a:r>
            <a:r>
              <a:rPr lang="ru-RU" sz="2800" dirty="0"/>
              <a:t> </a:t>
            </a:r>
            <a:r>
              <a:rPr lang="ru-RU" sz="2800" dirty="0" err="1"/>
              <a:t>вибіркових</a:t>
            </a:r>
            <a:r>
              <a:rPr lang="ru-RU" sz="2800" dirty="0"/>
              <a:t> </a:t>
            </a:r>
            <a:r>
              <a:rPr lang="ru-RU" sz="2800" dirty="0" err="1"/>
              <a:t>навчальних</a:t>
            </a:r>
            <a:r>
              <a:rPr lang="ru-RU" sz="2800" dirty="0"/>
              <a:t> </a:t>
            </a:r>
            <a:r>
              <a:rPr lang="ru-RU" sz="2800" dirty="0" err="1"/>
              <a:t>дисциплін</a:t>
            </a:r>
            <a:r>
              <a:rPr lang="ru-RU" sz="2800" dirty="0"/>
              <a:t> </a:t>
            </a:r>
            <a:r>
              <a:rPr lang="ru-RU" sz="2800" dirty="0" err="1"/>
              <a:t>формується</a:t>
            </a:r>
            <a:r>
              <a:rPr lang="ru-RU" sz="2800" dirty="0"/>
              <a:t> </a:t>
            </a:r>
            <a:r>
              <a:rPr lang="ru-RU" sz="2800" dirty="0" err="1"/>
              <a:t>окремо</a:t>
            </a:r>
            <a:r>
              <a:rPr lang="ru-RU" sz="2800" dirty="0"/>
              <a:t> за 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першим (</a:t>
            </a:r>
            <a:r>
              <a:rPr lang="ru-RU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бакалаврським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/>
              <a:t>та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другим (</a:t>
            </a:r>
            <a:r>
              <a:rPr lang="ru-RU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магістерським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рівнями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/>
              <a:t>на </a:t>
            </a:r>
            <a:r>
              <a:rPr lang="ru-RU" sz="2800" dirty="0" err="1"/>
              <a:t>навчальний</a:t>
            </a:r>
            <a:r>
              <a:rPr lang="ru-RU" sz="2800" dirty="0"/>
              <a:t> </a:t>
            </a:r>
            <a:r>
              <a:rPr lang="ru-RU" sz="2800" dirty="0" err="1"/>
              <a:t>рік</a:t>
            </a:r>
            <a:r>
              <a:rPr lang="ru-RU" sz="2800" dirty="0"/>
              <a:t> у межах факультету (</a:t>
            </a:r>
            <a:r>
              <a:rPr lang="ru-RU" sz="2800" dirty="0" err="1"/>
              <a:t>інституту</a:t>
            </a:r>
            <a:r>
              <a:rPr lang="ru-RU" sz="2800" dirty="0"/>
              <a:t>).</a:t>
            </a:r>
            <a:br>
              <a:rPr lang="ru-RU" sz="2800" dirty="0"/>
            </a:br>
            <a:r>
              <a:rPr lang="ru-RU" sz="2800" dirty="0"/>
              <a:t>До </a:t>
            </a:r>
            <a:r>
              <a:rPr lang="ru-RU" sz="2800" dirty="0" err="1"/>
              <a:t>Переліку</a:t>
            </a:r>
            <a:r>
              <a:rPr lang="ru-RU" sz="2800" dirty="0"/>
              <a:t> </a:t>
            </a:r>
            <a:r>
              <a:rPr lang="uk-UA" sz="2800" dirty="0"/>
              <a:t>включаються</a:t>
            </a:r>
            <a:r>
              <a:rPr lang="ru-RU" sz="2800" dirty="0"/>
              <a:t> </a:t>
            </a:r>
            <a:r>
              <a:rPr lang="ru-RU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Soft Skills</a:t>
            </a:r>
            <a:r>
              <a:rPr lang="en-AU" sz="2800" dirty="0"/>
              <a:t>, </a:t>
            </a:r>
            <a:r>
              <a:rPr lang="ru-RU" sz="2800" dirty="0"/>
              <a:t>та </a:t>
            </a:r>
            <a:r>
              <a:rPr lang="ru-RU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вибіркові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фахові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2800" dirty="0"/>
              <a:t>. </a:t>
            </a:r>
            <a:br>
              <a:rPr lang="ru-RU" sz="2800" dirty="0"/>
            </a:br>
            <a:r>
              <a:rPr lang="uk-UA" sz="2800" dirty="0"/>
              <a:t>Сформований Перелік за першим (бакалаврським) та другим (магістерським) рівнями затверджується вченою радою факультету (інституту) і надається до навчально-методичного відділу та до інформаційно-комп’ютерного комплексу (ІКК) для оприлюднення на офіційному </a:t>
            </a:r>
            <a:r>
              <a:rPr lang="uk-UA" sz="2800" dirty="0" err="1"/>
              <a:t>вебсайті</a:t>
            </a:r>
            <a:r>
              <a:rPr lang="uk-UA" sz="2800" dirty="0"/>
              <a:t> Університету.</a:t>
            </a:r>
          </a:p>
        </p:txBody>
      </p:sp>
    </p:spTree>
    <p:extLst>
      <p:ext uri="{BB962C8B-B14F-4D97-AF65-F5344CB8AC3E}">
        <p14:creationId xmlns:p14="http://schemas.microsoft.com/office/powerpoint/2010/main" val="303541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О-5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"/>
            <a:ext cx="9009172" cy="539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583324" y="5202621"/>
            <a:ext cx="11487871" cy="13077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b="0" i="1" dirty="0">
                <a:solidFill>
                  <a:schemeClr val="accent2"/>
                </a:solidFill>
              </a:rPr>
              <a:t>Перелік вибіркових навчальних дисциплін, який затверджується вченою радою факультету (інституту),  формується один для всіх спеціальностей у межах факультету (інституту) .</a:t>
            </a:r>
          </a:p>
        </p:txBody>
      </p:sp>
    </p:spTree>
    <p:extLst>
      <p:ext uri="{BB962C8B-B14F-4D97-AF65-F5344CB8AC3E}">
        <p14:creationId xmlns:p14="http://schemas.microsoft.com/office/powerpoint/2010/main" val="245315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О-6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4497" y="457748"/>
            <a:ext cx="11177752" cy="55911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Формування переліку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вибіркових фахових навчальних дисциплін </a:t>
            </a:r>
            <a:r>
              <a:rPr lang="uk-UA" sz="2800" b="1" i="1" u="sng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ІАС «Деканат»</a:t>
            </a:r>
            <a:r>
              <a:rPr lang="uk-UA" sz="2800" dirty="0"/>
              <a:t> </a:t>
            </a:r>
            <a:r>
              <a:rPr lang="uk-UA" sz="2800" dirty="0">
                <a:solidFill>
                  <a:prstClr val="black"/>
                </a:solidFill>
              </a:rPr>
              <a:t>здійснюють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ідповідальні особи факультету </a:t>
            </a:r>
            <a:r>
              <a:rPr lang="uk-UA" sz="2800" dirty="0"/>
              <a:t>за координацію та контроль процедури обрання навчальних дисциплін здобувачами вищої освіти.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1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1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Формування переліку </a:t>
            </a:r>
            <a:r>
              <a:rPr lang="ru-RU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Soft Skills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i="1" u="sng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ІАС «Деканат»</a:t>
            </a:r>
            <a:r>
              <a:rPr lang="uk-UA" sz="2800" dirty="0"/>
              <a:t> </a:t>
            </a:r>
            <a:r>
              <a:rPr lang="uk-UA" sz="2800" dirty="0">
                <a:solidFill>
                  <a:prstClr val="black"/>
                </a:solidFill>
              </a:rPr>
              <a:t>здійснює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н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авчально-методичний відділ.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01054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О-7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12191999" cy="809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Процес формування переліку та розподілу вибіркових фахових дисциплін в ІАС «Деканат»</a:t>
            </a:r>
          </a:p>
          <a:p>
            <a:pPr algn="ctr" eaLnBrk="1" hangingPunct="1"/>
            <a:endParaRPr lang="uk-UA" b="0" i="1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b="5631"/>
          <a:stretch/>
        </p:blipFill>
        <p:spPr bwMode="auto">
          <a:xfrm>
            <a:off x="1855571" y="809626"/>
            <a:ext cx="8076705" cy="4849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659410"/>
            <a:ext cx="11331583" cy="8509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400" b="0" i="1" dirty="0">
                <a:solidFill>
                  <a:schemeClr val="accent2"/>
                </a:solidFill>
              </a:rPr>
              <a:t>У процесі формування переліку вибіркових фахових дисциплін </a:t>
            </a:r>
            <a:br>
              <a:rPr lang="uk-UA" sz="2400" b="0" i="1" dirty="0">
                <a:solidFill>
                  <a:schemeClr val="accent2"/>
                </a:solidFill>
              </a:rPr>
            </a:br>
            <a:r>
              <a:rPr lang="uk-UA" sz="2400" b="0" i="1" u="sng" dirty="0">
                <a:solidFill>
                  <a:schemeClr val="accent2"/>
                </a:solidFill>
              </a:rPr>
              <a:t>в ІАС «Деканат»</a:t>
            </a:r>
            <a:r>
              <a:rPr lang="uk-UA" sz="2400" b="0" i="1" dirty="0">
                <a:solidFill>
                  <a:schemeClr val="accent2"/>
                </a:solidFill>
              </a:rPr>
              <a:t> інформація  заноситься окремо для кожної спеціальності</a:t>
            </a:r>
          </a:p>
        </p:txBody>
      </p:sp>
    </p:spTree>
    <p:extLst>
      <p:ext uri="{BB962C8B-B14F-4D97-AF65-F5344CB8AC3E}">
        <p14:creationId xmlns:p14="http://schemas.microsoft.com/office/powerpoint/2010/main" val="415499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О-8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b="6100"/>
          <a:stretch/>
        </p:blipFill>
        <p:spPr bwMode="auto">
          <a:xfrm>
            <a:off x="2040172" y="220663"/>
            <a:ext cx="8117843" cy="5338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4" y="5702082"/>
            <a:ext cx="10718962" cy="9766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Початок роботи в програмі щодо обрання вибіркових фахових дисциплін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 eaLnBrk="1" hangingPunct="1"/>
            <a:endParaRPr lang="uk-UA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68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NU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35F8E"/>
    </a:accent2>
    <a:accent3>
      <a:srgbClr val="70AD47"/>
    </a:accent3>
    <a:accent4>
      <a:srgbClr val="093864"/>
    </a:accent4>
    <a:accent5>
      <a:srgbClr val="ED7D31"/>
    </a:accent5>
    <a:accent6>
      <a:srgbClr val="FFC000"/>
    </a:accent6>
    <a:hlink>
      <a:srgbClr val="5B9BD5"/>
    </a:hlink>
    <a:folHlink>
      <a:srgbClr val="70AD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2824</TotalTime>
  <Words>1316</Words>
  <Application>Microsoft Office PowerPoint</Application>
  <PresentationFormat>Широкоэкранный</PresentationFormat>
  <Paragraphs>203</Paragraphs>
  <Slides>38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Заболотна Юлія Олександрівна</cp:lastModifiedBy>
  <cp:revision>388</cp:revision>
  <cp:lastPrinted>2018-11-26T14:04:37Z</cp:lastPrinted>
  <dcterms:created xsi:type="dcterms:W3CDTF">2018-01-06T22:34:48Z</dcterms:created>
  <dcterms:modified xsi:type="dcterms:W3CDTF">2022-10-06T14:46:15Z</dcterms:modified>
</cp:coreProperties>
</file>